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82" r:id="rId4"/>
    <p:sldId id="258" r:id="rId5"/>
    <p:sldId id="259" r:id="rId6"/>
    <p:sldId id="260" r:id="rId7"/>
    <p:sldId id="261" r:id="rId8"/>
    <p:sldId id="262" r:id="rId9"/>
    <p:sldId id="263" r:id="rId10"/>
    <p:sldId id="267" r:id="rId11"/>
    <p:sldId id="269" r:id="rId12"/>
    <p:sldId id="270" r:id="rId13"/>
    <p:sldId id="271" r:id="rId14"/>
    <p:sldId id="272" r:id="rId15"/>
    <p:sldId id="273" r:id="rId16"/>
    <p:sldId id="264" r:id="rId17"/>
    <p:sldId id="265" r:id="rId18"/>
    <p:sldId id="266" r:id="rId19"/>
    <p:sldId id="274" r:id="rId20"/>
    <p:sldId id="275" r:id="rId21"/>
    <p:sldId id="276" r:id="rId22"/>
    <p:sldId id="281" r:id="rId23"/>
    <p:sldId id="278" r:id="rId24"/>
    <p:sldId id="283" r:id="rId25"/>
    <p:sldId id="284" r:id="rId26"/>
    <p:sldId id="285" r:id="rId27"/>
    <p:sldId id="286" r:id="rId28"/>
    <p:sldId id="287" r:id="rId29"/>
    <p:sldId id="288" r:id="rId30"/>
    <p:sldId id="289" r:id="rId31"/>
    <p:sldId id="290" r:id="rId32"/>
    <p:sldId id="291" r:id="rId33"/>
    <p:sldId id="279" r:id="rId34"/>
    <p:sldId id="277"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drew Sigal" initials="A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8" autoAdjust="0"/>
    <p:restoredTop sz="94685" autoAdjust="0"/>
  </p:normalViewPr>
  <p:slideViewPr>
    <p:cSldViewPr>
      <p:cViewPr varScale="1">
        <p:scale>
          <a:sx n="82" d="100"/>
          <a:sy n="82" d="100"/>
        </p:scale>
        <p:origin x="-422"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296ED1-1CC1-4817-8DF3-F76A6ADD3C6E}" type="datetimeFigureOut">
              <a:rPr lang="en-US" smtClean="0"/>
              <a:t>6/1/2008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4921ED-D120-46A6-8F92-97F83F1F6BE3}"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34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84921ED-D120-46A6-8F92-97F83F1F6BE3}"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EE8D1F7-12CF-4210-9020-DFD64248B328}" type="datetimeFigureOut">
              <a:rPr lang="en-US" smtClean="0"/>
              <a:pPr/>
              <a:t>6/1/2008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A3658D-38C3-4858-ADB8-B845863B3D9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E8D1F7-12CF-4210-9020-DFD64248B328}" type="datetimeFigureOut">
              <a:rPr lang="en-US" smtClean="0"/>
              <a:pPr/>
              <a:t>6/1/2008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A3658D-38C3-4858-ADB8-B845863B3D9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E8D1F7-12CF-4210-9020-DFD64248B328}" type="datetimeFigureOut">
              <a:rPr lang="en-US" smtClean="0"/>
              <a:pPr/>
              <a:t>6/1/2008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A3658D-38C3-4858-ADB8-B845863B3D9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E8D1F7-12CF-4210-9020-DFD64248B328}" type="datetimeFigureOut">
              <a:rPr lang="en-US" smtClean="0"/>
              <a:pPr/>
              <a:t>6/1/2008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A3658D-38C3-4858-ADB8-B845863B3D9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E8D1F7-12CF-4210-9020-DFD64248B328}" type="datetimeFigureOut">
              <a:rPr lang="en-US" smtClean="0"/>
              <a:pPr/>
              <a:t>6/1/2008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A3658D-38C3-4858-ADB8-B845863B3D9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E8D1F7-12CF-4210-9020-DFD64248B328}" type="datetimeFigureOut">
              <a:rPr lang="en-US" smtClean="0"/>
              <a:pPr/>
              <a:t>6/1/2008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7A3658D-38C3-4858-ADB8-B845863B3D9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EE8D1F7-12CF-4210-9020-DFD64248B328}" type="datetimeFigureOut">
              <a:rPr lang="en-US" smtClean="0"/>
              <a:pPr/>
              <a:t>6/1/2008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7A3658D-38C3-4858-ADB8-B845863B3D9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EE8D1F7-12CF-4210-9020-DFD64248B328}" type="datetimeFigureOut">
              <a:rPr lang="en-US" smtClean="0"/>
              <a:pPr/>
              <a:t>6/1/2008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7A3658D-38C3-4858-ADB8-B845863B3D9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E8D1F7-12CF-4210-9020-DFD64248B328}" type="datetimeFigureOut">
              <a:rPr lang="en-US" smtClean="0"/>
              <a:pPr/>
              <a:t>6/1/2008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7A3658D-38C3-4858-ADB8-B845863B3D9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E8D1F7-12CF-4210-9020-DFD64248B328}" type="datetimeFigureOut">
              <a:rPr lang="en-US" smtClean="0"/>
              <a:pPr/>
              <a:t>6/1/2008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7A3658D-38C3-4858-ADB8-B845863B3D9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E8D1F7-12CF-4210-9020-DFD64248B328}" type="datetimeFigureOut">
              <a:rPr lang="en-US" smtClean="0"/>
              <a:pPr/>
              <a:t>6/1/2008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7A3658D-38C3-4858-ADB8-B845863B3D9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E8D1F7-12CF-4210-9020-DFD64248B328}" type="datetimeFigureOut">
              <a:rPr lang="en-US" smtClean="0"/>
              <a:pPr/>
              <a:t>6/1/2008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A3658D-38C3-4858-ADB8-B845863B3D9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Jambalaya By Any Other Name</a:t>
            </a:r>
            <a:endParaRPr lang="en-US" dirty="0"/>
          </a:p>
        </p:txBody>
      </p:sp>
      <p:sp>
        <p:nvSpPr>
          <p:cNvPr id="3" name="Subtitle 2"/>
          <p:cNvSpPr>
            <a:spLocks noGrp="1"/>
          </p:cNvSpPr>
          <p:nvPr>
            <p:ph type="subTitle" idx="1"/>
          </p:nvPr>
        </p:nvSpPr>
        <p:spPr/>
        <p:txBody>
          <a:bodyPr/>
          <a:lstStyle/>
          <a:p>
            <a:r>
              <a:rPr lang="en-US" dirty="0" smtClean="0"/>
              <a:t>ASFS 2008</a:t>
            </a:r>
          </a:p>
          <a:p>
            <a:r>
              <a:rPr lang="en-US" dirty="0" smtClean="0"/>
              <a:t>Andrew Sigal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Charles Perry</a:t>
            </a:r>
            <a:endParaRPr lang="en-US" dirty="0"/>
          </a:p>
        </p:txBody>
      </p:sp>
      <p:sp>
        <p:nvSpPr>
          <p:cNvPr id="3" name="Content Placeholder 2"/>
          <p:cNvSpPr>
            <a:spLocks noGrp="1"/>
          </p:cNvSpPr>
          <p:nvPr>
            <p:ph idx="1"/>
          </p:nvPr>
        </p:nvSpPr>
        <p:spPr/>
        <p:txBody>
          <a:bodyPr/>
          <a:lstStyle/>
          <a:p>
            <a:r>
              <a:rPr lang="en-US" dirty="0" smtClean="0"/>
              <a:t>Spoke with author and expert on Arab cookery, Charles Perry.  He could provide no plausible antecedent for “</a:t>
            </a:r>
            <a:r>
              <a:rPr lang="en-US" i="1" dirty="0" smtClean="0"/>
              <a:t>jambaiala,</a:t>
            </a:r>
            <a:r>
              <a:rPr lang="en-US" dirty="0" smtClean="0"/>
              <a:t>” in any Arab language.</a:t>
            </a:r>
          </a:p>
          <a:p>
            <a:r>
              <a:rPr lang="en-US" dirty="0" smtClean="0"/>
              <a:t>Where did Mistral get the idea that it was an Arab word. Perhaps he mean “foreign,” (e.g. “turkey.”) Perhaps since he related it to </a:t>
            </a:r>
            <a:r>
              <a:rPr lang="en-US" i="1" dirty="0" smtClean="0"/>
              <a:t>pilau</a:t>
            </a:r>
            <a:r>
              <a:rPr lang="en-US" dirty="0" smtClean="0"/>
              <a:t>, which is Arabic in origin, he felt it was Arabic?</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Mistral’s Sources</a:t>
            </a:r>
            <a:endParaRPr lang="en-US" dirty="0"/>
          </a:p>
        </p:txBody>
      </p:sp>
      <p:sp>
        <p:nvSpPr>
          <p:cNvPr id="3" name="Content Placeholder 2"/>
          <p:cNvSpPr>
            <a:spLocks noGrp="1"/>
          </p:cNvSpPr>
          <p:nvPr>
            <p:ph idx="1"/>
          </p:nvPr>
        </p:nvSpPr>
        <p:spPr/>
        <p:txBody>
          <a:bodyPr>
            <a:normAutofit/>
          </a:bodyPr>
          <a:lstStyle/>
          <a:p>
            <a:pPr>
              <a:buNone/>
            </a:pPr>
            <a:r>
              <a:rPr lang="en-US" dirty="0" smtClean="0"/>
              <a:t>The two Provençal quotes:</a:t>
            </a:r>
          </a:p>
          <a:p>
            <a:r>
              <a:rPr lang="en-US" dirty="0" smtClean="0"/>
              <a:t>Fortuné (Fourtunat) Chailan - </a:t>
            </a:r>
            <a:r>
              <a:rPr lang="en-US" i="1" dirty="0" smtClean="0"/>
              <a:t>Leis amours de Vanus; vo, Lou paysan oou théâtré</a:t>
            </a:r>
            <a:r>
              <a:rPr lang="en-US" dirty="0" smtClean="0"/>
              <a:t>, 1837, and </a:t>
            </a:r>
            <a:r>
              <a:rPr lang="en-US" i="1" dirty="0" smtClean="0"/>
              <a:t>Lou Gangui – Contes, Anecdotos et Facétios en Vers Prouvençaoux</a:t>
            </a:r>
            <a:r>
              <a:rPr lang="en-US" dirty="0" smtClean="0"/>
              <a:t>, 1840.</a:t>
            </a:r>
          </a:p>
          <a:p>
            <a:r>
              <a:rPr lang="en-US" dirty="0" smtClean="0"/>
              <a:t>Louis Charles Felix Peise, </a:t>
            </a:r>
            <a:r>
              <a:rPr lang="en-US" i="1" dirty="0" smtClean="0"/>
              <a:t>La Testo et la Coua de la Serp</a:t>
            </a:r>
            <a:r>
              <a:rPr lang="en-US" dirty="0" smtClean="0"/>
              <a:t>, from his book </a:t>
            </a:r>
            <a:r>
              <a:rPr lang="en-US" i="1" dirty="0" smtClean="0"/>
              <a:t>Leis Talounados de Barjomau, </a:t>
            </a:r>
            <a:r>
              <a:rPr lang="en-US" dirty="0" smtClean="0"/>
              <a:t>1865.</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Leis Amours de Vanus</a:t>
            </a:r>
            <a:endParaRPr lang="en-US" dirty="0"/>
          </a:p>
        </p:txBody>
      </p:sp>
      <p:sp>
        <p:nvSpPr>
          <p:cNvPr id="3" name="Content Placeholder 2"/>
          <p:cNvSpPr>
            <a:spLocks noGrp="1"/>
          </p:cNvSpPr>
          <p:nvPr>
            <p:ph idx="1"/>
          </p:nvPr>
        </p:nvSpPr>
        <p:spPr/>
        <p:txBody>
          <a:bodyPr>
            <a:normAutofit fontScale="92500" lnSpcReduction="20000"/>
          </a:bodyPr>
          <a:lstStyle/>
          <a:p>
            <a:pPr lvl="2">
              <a:buNone/>
            </a:pPr>
            <a:r>
              <a:rPr lang="en-US" dirty="0" smtClean="0"/>
              <a:t>A l’estanci plus haou fasien chavararin,</a:t>
            </a:r>
          </a:p>
          <a:p>
            <a:pPr lvl="2">
              <a:buNone/>
            </a:pPr>
            <a:r>
              <a:rPr lang="en-US" dirty="0" smtClean="0"/>
              <a:t>Aqui l’avié de toute de riche et mesquin:</a:t>
            </a:r>
          </a:p>
          <a:p>
            <a:pPr lvl="2">
              <a:buNone/>
            </a:pPr>
            <a:r>
              <a:rPr lang="en-US" dirty="0" smtClean="0">
                <a:solidFill>
                  <a:srgbClr val="0070C0"/>
                </a:solidFill>
              </a:rPr>
              <a:t>Ero un jambaraya de fachos de cenobre*;</a:t>
            </a:r>
          </a:p>
          <a:p>
            <a:pPr lvl="2">
              <a:buNone/>
            </a:pPr>
            <a:r>
              <a:rPr lang="en-US" dirty="0" smtClean="0"/>
              <a:t>Coumo la chicarié qu’aven oou mes d’ooutobre,</a:t>
            </a:r>
          </a:p>
          <a:p>
            <a:pPr lvl="2">
              <a:buNone/>
            </a:pPr>
            <a:r>
              <a:rPr lang="en-US" dirty="0" smtClean="0"/>
              <a:t>Touto sorto d’oousseou li fasié son jargoun</a:t>
            </a:r>
          </a:p>
          <a:p>
            <a:pPr lvl="2">
              <a:buNone/>
            </a:pPr>
            <a:r>
              <a:rPr lang="en-US" dirty="0" smtClean="0"/>
              <a:t> (*) Figures rouges, avinées</a:t>
            </a:r>
          </a:p>
          <a:p>
            <a:pPr lvl="2">
              <a:buNone/>
            </a:pPr>
            <a:r>
              <a:rPr lang="en-US" dirty="0" smtClean="0"/>
              <a:t> </a:t>
            </a:r>
          </a:p>
          <a:p>
            <a:pPr lvl="2">
              <a:buNone/>
            </a:pPr>
            <a:r>
              <a:rPr lang="en-US" dirty="0" smtClean="0"/>
              <a:t>The upstairs neighbors were making a din</a:t>
            </a:r>
          </a:p>
          <a:p>
            <a:pPr lvl="2">
              <a:buNone/>
            </a:pPr>
            <a:r>
              <a:rPr lang="en-US" dirty="0" smtClean="0"/>
              <a:t>All kinds of people, rich and poor:</a:t>
            </a:r>
          </a:p>
          <a:p>
            <a:pPr lvl="2">
              <a:buNone/>
            </a:pPr>
            <a:r>
              <a:rPr lang="en-US" dirty="0" smtClean="0">
                <a:solidFill>
                  <a:srgbClr val="0070C0"/>
                </a:solidFill>
              </a:rPr>
              <a:t>It was a mish-mash [</a:t>
            </a:r>
            <a:r>
              <a:rPr lang="en-US" i="1" dirty="0" smtClean="0">
                <a:solidFill>
                  <a:srgbClr val="0070C0"/>
                </a:solidFill>
              </a:rPr>
              <a:t>jambaraya</a:t>
            </a:r>
            <a:r>
              <a:rPr lang="en-US" dirty="0" smtClean="0">
                <a:solidFill>
                  <a:srgbClr val="0070C0"/>
                </a:solidFill>
              </a:rPr>
              <a:t>] of red inebriated faces*;</a:t>
            </a:r>
          </a:p>
          <a:p>
            <a:pPr lvl="2">
              <a:buNone/>
            </a:pPr>
            <a:r>
              <a:rPr lang="en-US" dirty="0" smtClean="0"/>
              <a:t>As in the song birds that we have in October,</a:t>
            </a:r>
          </a:p>
          <a:p>
            <a:pPr lvl="2">
              <a:buNone/>
            </a:pPr>
            <a:r>
              <a:rPr lang="en-US" dirty="0" smtClean="0"/>
              <a:t>All kinds of birds were singing</a:t>
            </a:r>
          </a:p>
          <a:p>
            <a:pPr lvl="2">
              <a:buNone/>
            </a:pPr>
            <a:r>
              <a:rPr lang="en-US" dirty="0" smtClean="0"/>
              <a:t> (*) Red faces, inebriated</a:t>
            </a:r>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La Testo et la Coua de la Serp</a:t>
            </a:r>
            <a:endParaRPr lang="en-US" dirty="0"/>
          </a:p>
        </p:txBody>
      </p:sp>
      <p:sp>
        <p:nvSpPr>
          <p:cNvPr id="3" name="Content Placeholder 2"/>
          <p:cNvSpPr>
            <a:spLocks noGrp="1"/>
          </p:cNvSpPr>
          <p:nvPr>
            <p:ph idx="1"/>
          </p:nvPr>
        </p:nvSpPr>
        <p:spPr/>
        <p:txBody>
          <a:bodyPr>
            <a:normAutofit fontScale="70000" lnSpcReduction="20000"/>
          </a:bodyPr>
          <a:lstStyle/>
          <a:p>
            <a:pPr lvl="2">
              <a:buNone/>
            </a:pPr>
            <a:r>
              <a:rPr lang="en-US" dirty="0" smtClean="0"/>
              <a:t>Mai tout aco s’acouardo gaire,</a:t>
            </a:r>
          </a:p>
          <a:p>
            <a:pPr lvl="2">
              <a:buNone/>
            </a:pPr>
            <a:r>
              <a:rPr lang="en-US" dirty="0" smtClean="0"/>
              <a:t>Entantou cadun saup coumo la barquo va.</a:t>
            </a:r>
          </a:p>
          <a:p>
            <a:pPr lvl="2">
              <a:buNone/>
            </a:pPr>
            <a:r>
              <a:rPr lang="en-US" dirty="0" smtClean="0">
                <a:solidFill>
                  <a:srgbClr val="0070C0"/>
                </a:solidFill>
              </a:rPr>
              <a:t>Aqueou jambalaia me remette en memori </a:t>
            </a:r>
          </a:p>
          <a:p>
            <a:pPr lvl="2">
              <a:buNone/>
            </a:pPr>
            <a:r>
              <a:rPr lang="en-US" dirty="0" smtClean="0"/>
              <a:t>Ce qu’arribet à uno vieilho ser, </a:t>
            </a:r>
          </a:p>
          <a:p>
            <a:pPr lvl="2">
              <a:buNone/>
            </a:pPr>
            <a:r>
              <a:rPr lang="en-US" dirty="0" smtClean="0"/>
              <a:t>Quand sa coua vouguet ave l’er</a:t>
            </a:r>
          </a:p>
          <a:p>
            <a:pPr lvl="2">
              <a:buNone/>
            </a:pPr>
            <a:r>
              <a:rPr lang="en-US" dirty="0" smtClean="0"/>
              <a:t>De passar per davant. Veici touto l’histori: </a:t>
            </a:r>
          </a:p>
          <a:p>
            <a:pPr lvl="2">
              <a:buNone/>
            </a:pPr>
            <a:r>
              <a:rPr lang="en-US" dirty="0" smtClean="0"/>
              <a:t>La coua disie per sa resoun:</a:t>
            </a:r>
          </a:p>
          <a:p>
            <a:pPr lvl="2">
              <a:buNone/>
            </a:pPr>
            <a:r>
              <a:rPr lang="en-US" dirty="0" smtClean="0"/>
              <a:t>— L’a ben troou long-temps qu’aco duro!</a:t>
            </a:r>
          </a:p>
          <a:p>
            <a:pPr lvl="2">
              <a:buNone/>
            </a:pPr>
            <a:r>
              <a:rPr lang="en-US" dirty="0" smtClean="0"/>
              <a:t> </a:t>
            </a:r>
          </a:p>
          <a:p>
            <a:pPr lvl="2">
              <a:buNone/>
            </a:pPr>
            <a:r>
              <a:rPr lang="en-US" dirty="0" smtClean="0"/>
              <a:t>But all that does not agree,</a:t>
            </a:r>
          </a:p>
          <a:p>
            <a:pPr lvl="2">
              <a:buNone/>
            </a:pPr>
            <a:r>
              <a:rPr lang="en-US" dirty="0" smtClean="0"/>
              <a:t>However each of us knows how the boat is going. </a:t>
            </a:r>
          </a:p>
          <a:p>
            <a:pPr lvl="2">
              <a:buNone/>
            </a:pPr>
            <a:r>
              <a:rPr lang="en-US" dirty="0" smtClean="0">
                <a:solidFill>
                  <a:srgbClr val="0070C0"/>
                </a:solidFill>
              </a:rPr>
              <a:t>This rabble [</a:t>
            </a:r>
            <a:r>
              <a:rPr lang="en-US" i="1" dirty="0" smtClean="0">
                <a:solidFill>
                  <a:srgbClr val="0070C0"/>
                </a:solidFill>
              </a:rPr>
              <a:t>jambalaia</a:t>
            </a:r>
            <a:r>
              <a:rPr lang="en-US" dirty="0" smtClean="0">
                <a:solidFill>
                  <a:srgbClr val="0070C0"/>
                </a:solidFill>
              </a:rPr>
              <a:t>] reminds me</a:t>
            </a:r>
          </a:p>
          <a:p>
            <a:pPr lvl="2">
              <a:buNone/>
            </a:pPr>
            <a:r>
              <a:rPr lang="en-US" dirty="0" smtClean="0"/>
              <a:t>Of the arrival of an old snake,</a:t>
            </a:r>
          </a:p>
          <a:p>
            <a:pPr lvl="2">
              <a:buNone/>
            </a:pPr>
            <a:r>
              <a:rPr lang="en-US" dirty="0" smtClean="0"/>
              <a:t>When its tail wanted the air</a:t>
            </a:r>
          </a:p>
          <a:p>
            <a:pPr lvl="2">
              <a:buNone/>
            </a:pPr>
            <a:r>
              <a:rPr lang="en-US" dirty="0" smtClean="0"/>
              <a:t>To pass in front. Here’s the story;</a:t>
            </a:r>
          </a:p>
          <a:p>
            <a:pPr lvl="2">
              <a:buNone/>
            </a:pPr>
            <a:r>
              <a:rPr lang="en-US" dirty="0" smtClean="0"/>
              <a:t>The tail gave as argument</a:t>
            </a:r>
          </a:p>
          <a:p>
            <a:pPr lvl="2">
              <a:buNone/>
            </a:pPr>
            <a:r>
              <a:rPr lang="en-US" dirty="0" smtClean="0"/>
              <a:t>-- It had been there for too long!</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1837 - Figurative Use</a:t>
            </a:r>
            <a:endParaRPr lang="en-US" dirty="0"/>
          </a:p>
        </p:txBody>
      </p:sp>
      <p:sp>
        <p:nvSpPr>
          <p:cNvPr id="3" name="Content Placeholder 2"/>
          <p:cNvSpPr>
            <a:spLocks noGrp="1"/>
          </p:cNvSpPr>
          <p:nvPr>
            <p:ph idx="1"/>
          </p:nvPr>
        </p:nvSpPr>
        <p:spPr/>
        <p:txBody>
          <a:bodyPr/>
          <a:lstStyle/>
          <a:p>
            <a:pPr>
              <a:buNone/>
            </a:pPr>
            <a:r>
              <a:rPr lang="en-US" i="1" dirty="0" smtClean="0"/>
              <a:t>Leis amours de Vanus </a:t>
            </a:r>
            <a:r>
              <a:rPr lang="en-US" dirty="0" smtClean="0"/>
              <a:t>published in 1837 is the earliest published use of the word </a:t>
            </a:r>
            <a:r>
              <a:rPr lang="en-US" i="1" dirty="0" smtClean="0"/>
              <a:t>“jambalaia” </a:t>
            </a:r>
            <a:r>
              <a:rPr lang="en-US" dirty="0" smtClean="0"/>
              <a:t>in any of its many forms, but the use is figurative, not culinary.</a:t>
            </a:r>
          </a:p>
          <a:p>
            <a:pPr>
              <a:buNone/>
            </a:pPr>
            <a:endParaRPr lang="en-US" dirty="0" smtClean="0"/>
          </a:p>
          <a:p>
            <a:pPr>
              <a:buNone/>
            </a:pPr>
            <a:r>
              <a:rPr lang="en-US" dirty="0" smtClean="0"/>
              <a:t>Culinary use doesn’t appear in Provence until Mistral’s dictionary in 1878.</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endParaRPr lang="en-US" dirty="0" smtClean="0"/>
          </a:p>
          <a:p>
            <a:pPr>
              <a:buNone/>
            </a:pPr>
            <a:r>
              <a:rPr lang="en-US" dirty="0" smtClean="0"/>
              <a:t>End of the Provençal etymological road.  Back to America and culinary usage.</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Yaya?</a:t>
            </a:r>
            <a:endParaRPr lang="en-US" dirty="0"/>
          </a:p>
        </p:txBody>
      </p:sp>
      <p:sp>
        <p:nvSpPr>
          <p:cNvPr id="3" name="Content Placeholder 2"/>
          <p:cNvSpPr>
            <a:spLocks noGrp="1"/>
          </p:cNvSpPr>
          <p:nvPr>
            <p:ph idx="1"/>
          </p:nvPr>
        </p:nvSpPr>
        <p:spPr/>
        <p:txBody>
          <a:bodyPr>
            <a:normAutofit/>
          </a:bodyPr>
          <a:lstStyle/>
          <a:p>
            <a:pPr>
              <a:buNone/>
            </a:pPr>
            <a:r>
              <a:rPr lang="en-US" dirty="0" smtClean="0"/>
              <a:t>There are hundreds of African languages. In virtually every language for which I could find a written dictionary, “rice” is some form of “</a:t>
            </a:r>
            <a:r>
              <a:rPr lang="en-US" i="1" dirty="0" smtClean="0"/>
              <a:t>riz</a:t>
            </a:r>
            <a:r>
              <a:rPr lang="en-US" dirty="0" smtClean="0"/>
              <a:t>” or “</a:t>
            </a:r>
            <a:r>
              <a:rPr lang="en-US" i="1" dirty="0" smtClean="0"/>
              <a:t>arroz</a:t>
            </a:r>
            <a:r>
              <a:rPr lang="en-US" dirty="0" smtClean="0"/>
              <a:t>.” No evidence that “yaya,” “aya,” or “ya,” means “rice” in any African language.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African Grasses</a:t>
            </a:r>
            <a:endParaRPr lang="en-US" dirty="0"/>
          </a:p>
        </p:txBody>
      </p:sp>
      <p:sp>
        <p:nvSpPr>
          <p:cNvPr id="3" name="Content Placeholder 2"/>
          <p:cNvSpPr>
            <a:spLocks noGrp="1"/>
          </p:cNvSpPr>
          <p:nvPr>
            <p:ph idx="1"/>
          </p:nvPr>
        </p:nvSpPr>
        <p:spPr/>
        <p:txBody>
          <a:bodyPr/>
          <a:lstStyle/>
          <a:p>
            <a:pPr>
              <a:buNone/>
            </a:pPr>
            <a:r>
              <a:rPr lang="en-US" dirty="0" smtClean="0"/>
              <a:t>Burkhill, H. M., et. als. 1994. </a:t>
            </a:r>
            <a:r>
              <a:rPr lang="en-US" i="1" dirty="0" smtClean="0"/>
              <a:t>The Useful Plants of West Tropical Africa.</a:t>
            </a:r>
          </a:p>
          <a:p>
            <a:pPr>
              <a:buNone/>
            </a:pPr>
            <a:endParaRPr lang="en-US" i="1" dirty="0"/>
          </a:p>
          <a:p>
            <a:r>
              <a:rPr lang="en-US" dirty="0" smtClean="0"/>
              <a:t>No rice varietals in Africa that have names like “yaya,” “aya,” or “ya.”</a:t>
            </a:r>
          </a:p>
          <a:p>
            <a:r>
              <a:rPr lang="en-US" dirty="0" smtClean="0"/>
              <a:t>“</a:t>
            </a:r>
            <a:r>
              <a:rPr lang="en-US" i="1" dirty="0" smtClean="0"/>
              <a:t>Ya</a:t>
            </a:r>
            <a:r>
              <a:rPr lang="en-US" dirty="0"/>
              <a:t>” in </a:t>
            </a:r>
            <a:r>
              <a:rPr lang="en-US" i="1" dirty="0"/>
              <a:t>Mambila</a:t>
            </a:r>
            <a:r>
              <a:rPr lang="en-US" dirty="0"/>
              <a:t>, and “</a:t>
            </a:r>
            <a:r>
              <a:rPr lang="en-US" i="1" dirty="0" smtClean="0"/>
              <a:t>yā</a:t>
            </a:r>
            <a:r>
              <a:rPr lang="en-US" dirty="0"/>
              <a:t>” or “</a:t>
            </a:r>
            <a:r>
              <a:rPr lang="en-US" i="1" dirty="0"/>
              <a:t>yala</a:t>
            </a:r>
            <a:r>
              <a:rPr lang="en-US" dirty="0"/>
              <a:t>” in </a:t>
            </a:r>
            <a:r>
              <a:rPr lang="en-US" i="1" dirty="0"/>
              <a:t>Grusi-Lyela</a:t>
            </a:r>
            <a:r>
              <a:rPr lang="en-US" dirty="0"/>
              <a:t> refer to the grain sorghum, </a:t>
            </a:r>
            <a:r>
              <a:rPr lang="en-US" i="1" dirty="0"/>
              <a:t>sorghum bicolor</a:t>
            </a:r>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Rice. Ham?</a:t>
            </a:r>
            <a:endParaRPr lang="en-US" dirty="0"/>
          </a:p>
        </p:txBody>
      </p:sp>
      <p:sp>
        <p:nvSpPr>
          <p:cNvPr id="3" name="Content Placeholder 2"/>
          <p:cNvSpPr>
            <a:spLocks noGrp="1"/>
          </p:cNvSpPr>
          <p:nvPr>
            <p:ph idx="1"/>
          </p:nvPr>
        </p:nvSpPr>
        <p:spPr/>
        <p:txBody>
          <a:bodyPr/>
          <a:lstStyle/>
          <a:p>
            <a:r>
              <a:rPr lang="en-US" dirty="0" smtClean="0"/>
              <a:t>Ham is almost always an ingredient in jambalaya recipes, however, is it the </a:t>
            </a:r>
            <a:r>
              <a:rPr lang="en-US" b="1" dirty="0" smtClean="0"/>
              <a:t>defining</a:t>
            </a:r>
            <a:r>
              <a:rPr lang="en-US" dirty="0" smtClean="0"/>
              <a:t> element?</a:t>
            </a:r>
          </a:p>
          <a:p>
            <a:r>
              <a:rPr lang="en-US" dirty="0" smtClean="0"/>
              <a:t>If jambalaya is a version of Muslim Arab pilau, adding ham could be significant. Feels speculative.</a:t>
            </a:r>
          </a:p>
          <a:p>
            <a:r>
              <a:rPr lang="en-US" dirty="0" smtClean="0"/>
              <a:t>Impossible to rule out, but equally impossible to substantiate.</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Jumble of Jambalaya</a:t>
            </a:r>
            <a:endParaRPr lang="en-US" dirty="0"/>
          </a:p>
        </p:txBody>
      </p:sp>
      <p:sp>
        <p:nvSpPr>
          <p:cNvPr id="3" name="Content Placeholder 2"/>
          <p:cNvSpPr>
            <a:spLocks noGrp="1"/>
          </p:cNvSpPr>
          <p:nvPr>
            <p:ph idx="1"/>
          </p:nvPr>
        </p:nvSpPr>
        <p:spPr/>
        <p:txBody>
          <a:bodyPr/>
          <a:lstStyle/>
          <a:p>
            <a:r>
              <a:rPr lang="en-US" dirty="0" smtClean="0"/>
              <a:t>Could “</a:t>
            </a:r>
            <a:r>
              <a:rPr lang="en-US" i="1" dirty="0" smtClean="0"/>
              <a:t>jambalaia</a:t>
            </a:r>
            <a:r>
              <a:rPr lang="en-US" dirty="0" smtClean="0"/>
              <a:t>” be related to “jumble?” British/French cross-pollination.</a:t>
            </a:r>
          </a:p>
          <a:p>
            <a:r>
              <a:rPr lang="en-US" dirty="0" smtClean="0"/>
              <a:t>The </a:t>
            </a:r>
            <a:r>
              <a:rPr lang="en-US" i="1" dirty="0" smtClean="0"/>
              <a:t>Oxford English Dictionary</a:t>
            </a:r>
            <a:r>
              <a:rPr lang="en-US" dirty="0" smtClean="0"/>
              <a:t> says of “jumble” that it is “…Known only from the 16</a:t>
            </a:r>
            <a:r>
              <a:rPr lang="en-US" baseline="30000" dirty="0" smtClean="0"/>
              <a:t>th</a:t>
            </a:r>
            <a:r>
              <a:rPr lang="en-US" dirty="0" smtClean="0"/>
              <a:t> c., and without cognate words. Prob. onomatopœic: cf. </a:t>
            </a:r>
            <a:r>
              <a:rPr lang="en-US" i="1" dirty="0" smtClean="0"/>
              <a:t>bumble, fumble, mumble, rumble, stumble, tumble</a:t>
            </a:r>
            <a:r>
              <a:rPr lang="en-US" dirty="0" smtClean="0"/>
              <a:t>.”</a:t>
            </a:r>
          </a:p>
          <a:p>
            <a:r>
              <a:rPr lang="en-US" dirty="0" smtClean="0"/>
              <a:t>Pure speculation on my part.</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Most Common Story of the Origins of Jambalaya</a:t>
            </a:r>
            <a:endParaRPr lang="en-US" dirty="0"/>
          </a:p>
        </p:txBody>
      </p:sp>
      <p:sp>
        <p:nvSpPr>
          <p:cNvPr id="3" name="Content Placeholder 2"/>
          <p:cNvSpPr>
            <a:spLocks noGrp="1"/>
          </p:cNvSpPr>
          <p:nvPr>
            <p:ph idx="1"/>
          </p:nvPr>
        </p:nvSpPr>
        <p:spPr>
          <a:xfrm>
            <a:off x="457200" y="2133600"/>
            <a:ext cx="8229600" cy="3992563"/>
          </a:xfrm>
        </p:spPr>
        <p:txBody>
          <a:bodyPr>
            <a:normAutofit/>
          </a:bodyPr>
          <a:lstStyle/>
          <a:p>
            <a:pPr>
              <a:buNone/>
            </a:pPr>
            <a:endParaRPr lang="en-US" dirty="0" smtClean="0"/>
          </a:p>
          <a:p>
            <a:pPr>
              <a:buNone/>
            </a:pPr>
            <a:r>
              <a:rPr lang="en-US" dirty="0" smtClean="0"/>
              <a:t>“</a:t>
            </a:r>
            <a:r>
              <a:rPr lang="en-US" i="1" dirty="0" smtClean="0"/>
              <a:t>Jambon</a:t>
            </a:r>
            <a:r>
              <a:rPr lang="en-US" dirty="0" smtClean="0"/>
              <a:t>” (French for “ham”) + “a la” + “yaya,” “ya,” or “aya,” “African” for “rice.” </a:t>
            </a:r>
          </a:p>
          <a:p>
            <a:pPr>
              <a:buNone/>
            </a:pPr>
            <a:r>
              <a:rPr lang="en-US" dirty="0" smtClean="0"/>
              <a:t>		– Chef John Folse, Chef Paul Prudhomme, online resources, local interviews.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Chronology</a:t>
            </a:r>
            <a:endParaRPr lang="en-US" dirty="0"/>
          </a:p>
        </p:txBody>
      </p:sp>
      <p:sp>
        <p:nvSpPr>
          <p:cNvPr id="3" name="Content Placeholder 2"/>
          <p:cNvSpPr>
            <a:spLocks noGrp="1"/>
          </p:cNvSpPr>
          <p:nvPr>
            <p:ph idx="1"/>
          </p:nvPr>
        </p:nvSpPr>
        <p:spPr/>
        <p:txBody>
          <a:bodyPr>
            <a:normAutofit fontScale="40000" lnSpcReduction="20000"/>
          </a:bodyPr>
          <a:lstStyle/>
          <a:p>
            <a:r>
              <a:rPr lang="en-US" b="1" dirty="0" smtClean="0"/>
              <a:t>1837</a:t>
            </a:r>
            <a:r>
              <a:rPr lang="en-US" dirty="0" smtClean="0"/>
              <a:t> - The first appearance of any variant of the word "jambalaya" in any language occurred in </a:t>
            </a:r>
            <a:r>
              <a:rPr lang="en-US" i="1" dirty="0" smtClean="0"/>
              <a:t>Leis amours de Vanus; vo, Lou paysan oou théatré</a:t>
            </a:r>
            <a:r>
              <a:rPr lang="en-US" dirty="0" smtClean="0"/>
              <a:t>, by Fortuné (Fourtunat) Chailan.</a:t>
            </a:r>
          </a:p>
          <a:p>
            <a:r>
              <a:rPr lang="en-US" b="1" dirty="0" smtClean="0"/>
              <a:t>1840</a:t>
            </a:r>
            <a:r>
              <a:rPr lang="en-US" dirty="0" smtClean="0"/>
              <a:t> - The same text by Chailan is reprinted in his next book </a:t>
            </a:r>
            <a:r>
              <a:rPr lang="en-US" i="1" dirty="0" smtClean="0"/>
              <a:t>Lou Gangui – Contes, Anecdotos et Facétios en Vers Prouvençaoux.</a:t>
            </a:r>
            <a:endParaRPr lang="en-US" dirty="0" smtClean="0"/>
          </a:p>
          <a:p>
            <a:r>
              <a:rPr lang="en-US" b="1" dirty="0" smtClean="0"/>
              <a:t>1849</a:t>
            </a:r>
            <a:r>
              <a:rPr lang="en-US" dirty="0" smtClean="0"/>
              <a:t> - The earliest appearance of the word in print in English occurs in the May 1849 issue of the </a:t>
            </a:r>
            <a:r>
              <a:rPr lang="en-US" u="sng" dirty="0" smtClean="0"/>
              <a:t>American Agriculturalist.</a:t>
            </a:r>
            <a:endParaRPr lang="en-US" dirty="0" smtClean="0"/>
          </a:p>
          <a:p>
            <a:r>
              <a:rPr lang="en-US" b="1" dirty="0" smtClean="0"/>
              <a:t>1865</a:t>
            </a:r>
            <a:r>
              <a:rPr lang="en-US" dirty="0" smtClean="0"/>
              <a:t> - Louis Charles Felix Peise used the word "</a:t>
            </a:r>
            <a:r>
              <a:rPr lang="en-US" i="1" dirty="0" smtClean="0"/>
              <a:t>jambalaia</a:t>
            </a:r>
            <a:r>
              <a:rPr lang="en-US" dirty="0" smtClean="0"/>
              <a:t>" in his poem, </a:t>
            </a:r>
            <a:r>
              <a:rPr lang="en-US" i="1" dirty="0" smtClean="0"/>
              <a:t>"La Testo et la Coua de la Serp</a:t>
            </a:r>
            <a:r>
              <a:rPr lang="en-US" dirty="0" smtClean="0"/>
              <a:t>," from his book </a:t>
            </a:r>
            <a:r>
              <a:rPr lang="en-US" i="1" dirty="0" smtClean="0"/>
              <a:t>Leis Talounados de Barjomau.</a:t>
            </a:r>
            <a:endParaRPr lang="en-US" dirty="0" smtClean="0"/>
          </a:p>
          <a:p>
            <a:r>
              <a:rPr lang="en-US" b="1" dirty="0" smtClean="0"/>
              <a:t>1872</a:t>
            </a:r>
            <a:r>
              <a:rPr lang="en-US" dirty="0" smtClean="0"/>
              <a:t> - </a:t>
            </a:r>
            <a:r>
              <a:rPr lang="en-US" u="sng" dirty="0" smtClean="0"/>
              <a:t>The New-Orleans Times</a:t>
            </a:r>
            <a:r>
              <a:rPr lang="en-US" dirty="0" smtClean="0"/>
              <a:t> June 28, 1872 included a piece entitled "The Vous Dous Incantation," which makes reference to "...victuals, such as gumbo, jambalaya, etc."</a:t>
            </a:r>
          </a:p>
          <a:p>
            <a:r>
              <a:rPr lang="en-US" b="1" dirty="0" smtClean="0"/>
              <a:t>1875</a:t>
            </a:r>
            <a:r>
              <a:rPr lang="en-US" dirty="0" smtClean="0"/>
              <a:t> - The July 4, 1875 </a:t>
            </a:r>
            <a:r>
              <a:rPr lang="en-US" u="sng" dirty="0" smtClean="0"/>
              <a:t>New-Orleans Times</a:t>
            </a:r>
            <a:r>
              <a:rPr lang="en-US" dirty="0" smtClean="0"/>
              <a:t>, supplement page 2 contains a piece on "Jam-ba-la-yah," which they call "...a favorite dish of the regular old Creole cuisine."</a:t>
            </a:r>
          </a:p>
          <a:p>
            <a:r>
              <a:rPr lang="en-US" b="1" dirty="0" smtClean="0"/>
              <a:t>1875</a:t>
            </a:r>
            <a:r>
              <a:rPr lang="en-US" dirty="0" smtClean="0"/>
              <a:t> - Jambalaya, spelled "jombalyeeyah," is referred to in </a:t>
            </a:r>
            <a:r>
              <a:rPr lang="en-US" u="sng" dirty="0" smtClean="0"/>
              <a:t>The Cultivator and Country Gentleman</a:t>
            </a:r>
            <a:r>
              <a:rPr lang="en-US" dirty="0" smtClean="0"/>
              <a:t>, July 22, 1875</a:t>
            </a:r>
          </a:p>
          <a:p>
            <a:r>
              <a:rPr lang="en-US" b="1" dirty="0" smtClean="0"/>
              <a:t>1876</a:t>
            </a:r>
            <a:r>
              <a:rPr lang="en-US" dirty="0" smtClean="0"/>
              <a:t> - In an 1876 book entitled </a:t>
            </a:r>
            <a:r>
              <a:rPr lang="en-US" u="sng" dirty="0" smtClean="0"/>
              <a:t>Louisiana As It Is</a:t>
            </a:r>
            <a:r>
              <a:rPr lang="en-US" i="1" dirty="0" smtClean="0"/>
              <a:t>, </a:t>
            </a:r>
            <a:r>
              <a:rPr lang="en-US" dirty="0" smtClean="0"/>
              <a:t>by Daniel Dennett, the word "jombalyeeah" is used. </a:t>
            </a:r>
          </a:p>
          <a:p>
            <a:r>
              <a:rPr lang="en-US" b="1" dirty="0" smtClean="0"/>
              <a:t>1878</a:t>
            </a:r>
            <a:r>
              <a:rPr lang="en-US" dirty="0" smtClean="0"/>
              <a:t> - </a:t>
            </a:r>
            <a:r>
              <a:rPr lang="en-US" u="sng" dirty="0" smtClean="0"/>
              <a:t>The Gulf City Cook Book</a:t>
            </a:r>
            <a:r>
              <a:rPr lang="en-US" dirty="0" smtClean="0"/>
              <a:t>, by the Ladies of the St. Francis Street Methodist Episcopal Church, South Mobile, Alabama has a recipe for “JAM BOLAYA.” The first recipe in a cookbook discovered to date. </a:t>
            </a:r>
          </a:p>
          <a:p>
            <a:r>
              <a:rPr lang="en-US" b="1" dirty="0" smtClean="0"/>
              <a:t>1878</a:t>
            </a:r>
            <a:r>
              <a:rPr lang="en-US" dirty="0" smtClean="0"/>
              <a:t> - The Provencal word "</a:t>
            </a:r>
            <a:r>
              <a:rPr lang="en-US" i="1" dirty="0" smtClean="0"/>
              <a:t>jambalaia" </a:t>
            </a:r>
            <a:r>
              <a:rPr lang="en-US" dirty="0" smtClean="0"/>
              <a:t>is defined in </a:t>
            </a:r>
            <a:r>
              <a:rPr lang="en-US" i="1" u="sng" dirty="0" smtClean="0"/>
              <a:t>Lou</a:t>
            </a:r>
            <a:r>
              <a:rPr lang="en-US" i="1" dirty="0" smtClean="0"/>
              <a:t> </a:t>
            </a:r>
            <a:r>
              <a:rPr lang="en-US" i="1" u="sng" dirty="0" smtClean="0"/>
              <a:t>Tresor dou Felibrige ou Dictionnaire Provençal-Français</a:t>
            </a:r>
            <a:r>
              <a:rPr lang="en-US" dirty="0" smtClean="0"/>
              <a:t> by Frédéric Mistral. Mistral references the two works by Chailan and Peise noted above. </a:t>
            </a:r>
          </a:p>
          <a:p>
            <a:r>
              <a:rPr lang="en-US" b="1" dirty="0" smtClean="0"/>
              <a:t>1881</a:t>
            </a:r>
            <a:r>
              <a:rPr lang="en-US" dirty="0" smtClean="0"/>
              <a:t> - </a:t>
            </a:r>
            <a:r>
              <a:rPr lang="en-US" u="sng" dirty="0" smtClean="0"/>
              <a:t>What Mrs. Fisher Knows About Old Southern Cooking, Soups, Pickles, Preserves, Etc.</a:t>
            </a:r>
            <a:r>
              <a:rPr lang="en-US" dirty="0" smtClean="0"/>
              <a:t> by Abby Fisher is published in San Francisco by the Women’s Co-operative Printing Office. Includes her recipe for "Jumberlie - A Creole Dish.”</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Chronology (cont)</a:t>
            </a:r>
            <a:endParaRPr lang="en-US" dirty="0"/>
          </a:p>
        </p:txBody>
      </p:sp>
      <p:sp>
        <p:nvSpPr>
          <p:cNvPr id="3" name="Content Placeholder 2"/>
          <p:cNvSpPr>
            <a:spLocks noGrp="1"/>
          </p:cNvSpPr>
          <p:nvPr>
            <p:ph idx="1"/>
          </p:nvPr>
        </p:nvSpPr>
        <p:spPr/>
        <p:txBody>
          <a:bodyPr>
            <a:normAutofit fontScale="40000" lnSpcReduction="20000"/>
          </a:bodyPr>
          <a:lstStyle/>
          <a:p>
            <a:endParaRPr lang="en-US" dirty="0" smtClean="0"/>
          </a:p>
          <a:p>
            <a:r>
              <a:rPr lang="en-US" b="1" dirty="0" smtClean="0"/>
              <a:t>1885</a:t>
            </a:r>
            <a:r>
              <a:rPr lang="en-US" dirty="0" smtClean="0"/>
              <a:t> - </a:t>
            </a:r>
            <a:r>
              <a:rPr lang="en-US" u="sng" dirty="0" smtClean="0"/>
              <a:t>Creole Cookery by the Christian Woman’s Exchange New Orleans</a:t>
            </a:r>
            <a:r>
              <a:rPr lang="en-US" dirty="0" smtClean="0"/>
              <a:t> - Has a recipe for Jumballaya, a Spanish Creole dish.</a:t>
            </a:r>
          </a:p>
          <a:p>
            <a:r>
              <a:rPr lang="en-US" b="1" dirty="0" smtClean="0"/>
              <a:t>1885</a:t>
            </a:r>
            <a:r>
              <a:rPr lang="en-US" dirty="0" smtClean="0"/>
              <a:t> -</a:t>
            </a:r>
            <a:r>
              <a:rPr lang="en-US" b="1" dirty="0" smtClean="0"/>
              <a:t> </a:t>
            </a:r>
            <a:r>
              <a:rPr lang="en-US" u="sng" dirty="0" smtClean="0"/>
              <a:t>La Cuisine Creole</a:t>
            </a:r>
            <a:r>
              <a:rPr lang="en-US" b="1" dirty="0" smtClean="0"/>
              <a:t> -</a:t>
            </a:r>
            <a:r>
              <a:rPr lang="en-US" dirty="0" smtClean="0"/>
              <a:t> Lafcadio Hearn's recipes (including Jambalaya) were mainly contributed by Mrs. Rudolph Matas, the wife of a prominent Tulane University surgeon, according to the Hearn’s website keeper/master. </a:t>
            </a:r>
          </a:p>
          <a:p>
            <a:r>
              <a:rPr lang="en-US" b="1" dirty="0" smtClean="0"/>
              <a:t>1893</a:t>
            </a:r>
            <a:r>
              <a:rPr lang="en-US" dirty="0" smtClean="0"/>
              <a:t> - The January 1893 edition of </a:t>
            </a:r>
            <a:r>
              <a:rPr lang="en-US" u="sng" dirty="0" smtClean="0"/>
              <a:t>Harper's New Monthly Magazine</a:t>
            </a:r>
            <a:r>
              <a:rPr lang="en-US" dirty="0" smtClean="0"/>
              <a:t> ran an article entitled "The Old Way to Dixie." The article refers to "jambullade." </a:t>
            </a:r>
          </a:p>
          <a:p>
            <a:r>
              <a:rPr lang="en-US" b="1" dirty="0" smtClean="0"/>
              <a:t>1893</a:t>
            </a:r>
            <a:r>
              <a:rPr lang="en-US" dirty="0" smtClean="0"/>
              <a:t> - </a:t>
            </a:r>
            <a:r>
              <a:rPr lang="en-US" u="sng" dirty="0" smtClean="0"/>
              <a:t>Favorite Dishes. A Columbian Autograph Souvenir</a:t>
            </a:r>
            <a:r>
              <a:rPr lang="en-US" dirty="0" smtClean="0"/>
              <a:t>, compiled by Carrie V. Shuman of Chicago - Under Poultry,  "Jambolaya (A Spanish Creole Dish)" submitted by Miss Katharine L. Minor, Louisiana. </a:t>
            </a:r>
          </a:p>
          <a:p>
            <a:r>
              <a:rPr lang="en-US" b="1" dirty="0" smtClean="0"/>
              <a:t>1900</a:t>
            </a:r>
            <a:r>
              <a:rPr lang="en-US" dirty="0" smtClean="0"/>
              <a:t> - </a:t>
            </a:r>
            <a:r>
              <a:rPr lang="en-US" u="sng" dirty="0" smtClean="0"/>
              <a:t>Laurel Cook Book</a:t>
            </a:r>
            <a:r>
              <a:rPr lang="en-US" dirty="0" smtClean="0"/>
              <a:t>, ed. Mrs. George Gardiner. Laurel, Mississippi. -  Recipe #429, Jambalaya.</a:t>
            </a:r>
          </a:p>
          <a:p>
            <a:r>
              <a:rPr lang="en-US" b="1" dirty="0" smtClean="0"/>
              <a:t>1901</a:t>
            </a:r>
            <a:r>
              <a:rPr lang="en-US" dirty="0" smtClean="0"/>
              <a:t> - </a:t>
            </a:r>
            <a:r>
              <a:rPr lang="en-US" u="sng" dirty="0" smtClean="0"/>
              <a:t>Mme Begue and her Recipes. Old Creole Cookery</a:t>
            </a:r>
            <a:r>
              <a:rPr lang="en-US" dirty="0" smtClean="0"/>
              <a:t> - The Friday menu which includes jambalaya of rice and shrimps. Recipes for  "jambalaya or rice and shrimp" and "jambalaya of chicken" appear later in the book.</a:t>
            </a:r>
          </a:p>
          <a:p>
            <a:r>
              <a:rPr lang="en-US" b="1" dirty="0" smtClean="0"/>
              <a:t>1901</a:t>
            </a:r>
            <a:r>
              <a:rPr lang="en-US" dirty="0" smtClean="0"/>
              <a:t> - </a:t>
            </a:r>
            <a:r>
              <a:rPr lang="en-US" u="sng" dirty="0" smtClean="0"/>
              <a:t>Picayune's Creole Cook Book</a:t>
            </a:r>
            <a:r>
              <a:rPr lang="en-US" dirty="0" smtClean="0"/>
              <a:t> - Devotes a whole chapter to Louisiana Rice Recipes;  Creole Jambalaya, "a Spanish Creole dish which is a great favorite in New Orleans." Crab Jambalaya, Jambalaya au Congri and Shrimp Jambalaya. Also included are recipes for "a French pilou," and "Pilaff of chicken." </a:t>
            </a:r>
          </a:p>
          <a:p>
            <a:r>
              <a:rPr lang="en-US" b="1" dirty="0" smtClean="0"/>
              <a:t>1902</a:t>
            </a:r>
            <a:r>
              <a:rPr lang="en-US" dirty="0" smtClean="0"/>
              <a:t> -</a:t>
            </a:r>
            <a:r>
              <a:rPr lang="en-US" b="1" dirty="0" smtClean="0"/>
              <a:t> </a:t>
            </a:r>
            <a:r>
              <a:rPr lang="en-US" u="sng" dirty="0" smtClean="0"/>
              <a:t>Southern Pacific Rice Cook Book</a:t>
            </a:r>
            <a:r>
              <a:rPr lang="en-US" b="1" dirty="0" smtClean="0"/>
              <a:t>, </a:t>
            </a:r>
            <a:r>
              <a:rPr lang="en-US" dirty="0" smtClean="0"/>
              <a:t>ed. Mrs. S. A. Knapp - Jambalaya in five different recipes. </a:t>
            </a:r>
          </a:p>
          <a:p>
            <a:r>
              <a:rPr lang="en-US" dirty="0" smtClean="0"/>
              <a:t>1904 - </a:t>
            </a:r>
            <a:r>
              <a:rPr lang="en-US" u="sng" dirty="0" smtClean="0"/>
              <a:t>Cooking in Old Creole Days</a:t>
            </a:r>
            <a:r>
              <a:rPr lang="en-US" dirty="0" smtClean="0"/>
              <a:t> by Celestine Eustis provides her recipe for "Jumballaya a la Creole.”</a:t>
            </a:r>
          </a:p>
          <a:p>
            <a:r>
              <a:rPr lang="en-US" b="1" dirty="0" smtClean="0"/>
              <a:t>1905</a:t>
            </a:r>
            <a:r>
              <a:rPr lang="en-US" dirty="0" smtClean="0"/>
              <a:t> - "Jambalaya," with the familiar spelling, appears on page 156 of a book titled </a:t>
            </a:r>
            <a:r>
              <a:rPr lang="en-US" u="sng" dirty="0" smtClean="0"/>
              <a:t>New Orleans As It Was</a:t>
            </a:r>
            <a:r>
              <a:rPr lang="en-US" dirty="0" smtClean="0"/>
              <a:t>, by Henry C. Castelanos, 1905 [c1895].</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Dates</a:t>
            </a:r>
            <a:endParaRPr lang="en-US" dirty="0"/>
          </a:p>
        </p:txBody>
      </p:sp>
      <p:sp>
        <p:nvSpPr>
          <p:cNvPr id="3" name="Content Placeholder 2"/>
          <p:cNvSpPr>
            <a:spLocks noGrp="1"/>
          </p:cNvSpPr>
          <p:nvPr>
            <p:ph idx="1"/>
          </p:nvPr>
        </p:nvSpPr>
        <p:spPr/>
        <p:txBody>
          <a:bodyPr>
            <a:normAutofit/>
          </a:bodyPr>
          <a:lstStyle/>
          <a:p>
            <a:pPr>
              <a:buNone/>
            </a:pPr>
            <a:r>
              <a:rPr lang="en-US" dirty="0" smtClean="0"/>
              <a:t>The important dates are:</a:t>
            </a:r>
          </a:p>
          <a:p>
            <a:r>
              <a:rPr lang="en-US" dirty="0" smtClean="0"/>
              <a:t>1837 – The first printed use in Provence, figurative.</a:t>
            </a:r>
          </a:p>
          <a:p>
            <a:r>
              <a:rPr lang="en-US" dirty="0" smtClean="0"/>
              <a:t>1849 – The first printed use in the USA, culinary.</a:t>
            </a:r>
          </a:p>
          <a:p>
            <a:r>
              <a:rPr lang="en-US" dirty="0" smtClean="0"/>
              <a:t>1878 – Mistral refers to the word with both figurative and culinary use in Provence.</a:t>
            </a:r>
          </a:p>
          <a:p>
            <a:r>
              <a:rPr lang="en-US" dirty="0" smtClean="0"/>
              <a:t>1878 – The first recipe in a cookbook (USA.)</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Jambalaya of Dates</a:t>
            </a:r>
            <a:endParaRPr lang="en-US" dirty="0"/>
          </a:p>
        </p:txBody>
      </p:sp>
      <p:sp>
        <p:nvSpPr>
          <p:cNvPr id="3" name="Content Placeholder 2"/>
          <p:cNvSpPr>
            <a:spLocks noGrp="1"/>
          </p:cNvSpPr>
          <p:nvPr>
            <p:ph idx="1"/>
          </p:nvPr>
        </p:nvSpPr>
        <p:spPr/>
        <p:txBody>
          <a:bodyPr/>
          <a:lstStyle/>
          <a:p>
            <a:r>
              <a:rPr lang="en-US" dirty="0" smtClean="0"/>
              <a:t>The figurative use in Provence predates the culinary use in America, but only by 12 years.</a:t>
            </a:r>
          </a:p>
          <a:p>
            <a:r>
              <a:rPr lang="en-US" dirty="0" smtClean="0"/>
              <a:t>The culinary use in American predates the first European culinary reference (Mistral’s dictionary) by 29 years. “Jambalaya” never appears in a European cookbook.</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Many Questions</a:t>
            </a:r>
            <a:endParaRPr lang="en-US" dirty="0"/>
          </a:p>
        </p:txBody>
      </p:sp>
      <p:sp>
        <p:nvSpPr>
          <p:cNvPr id="3" name="Content Placeholder 2"/>
          <p:cNvSpPr>
            <a:spLocks noGrp="1"/>
          </p:cNvSpPr>
          <p:nvPr>
            <p:ph idx="1"/>
          </p:nvPr>
        </p:nvSpPr>
        <p:spPr/>
        <p:txBody>
          <a:bodyPr/>
          <a:lstStyle/>
          <a:p>
            <a:r>
              <a:rPr lang="en-US" dirty="0" smtClean="0"/>
              <a:t>Where did the recipe originate?</a:t>
            </a:r>
          </a:p>
          <a:p>
            <a:r>
              <a:rPr lang="en-US" dirty="0" smtClean="0"/>
              <a:t>Where was the word coined?</a:t>
            </a:r>
          </a:p>
          <a:p>
            <a:r>
              <a:rPr lang="en-US" dirty="0" smtClean="0"/>
              <a:t>Were they created together, or was the existing word “jambalaya” applied to the dish. If so, did the recipe exist before it was named “jambalaya,” or was it named at birth.</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“Jambalaya” the Vagabond</a:t>
            </a:r>
            <a:endParaRPr lang="en-US" dirty="0"/>
          </a:p>
        </p:txBody>
      </p:sp>
      <p:sp>
        <p:nvSpPr>
          <p:cNvPr id="3" name="Content Placeholder 2"/>
          <p:cNvSpPr>
            <a:spLocks noGrp="1"/>
          </p:cNvSpPr>
          <p:nvPr>
            <p:ph idx="1"/>
          </p:nvPr>
        </p:nvSpPr>
        <p:spPr/>
        <p:txBody>
          <a:bodyPr/>
          <a:lstStyle/>
          <a:p>
            <a:pPr>
              <a:buNone/>
            </a:pPr>
            <a:r>
              <a:rPr lang="en-US" dirty="0" smtClean="0"/>
              <a:t>We know that “jambalaya” existed as both a word and a recipe at various times in America and in Provence.</a:t>
            </a:r>
          </a:p>
          <a:p>
            <a:r>
              <a:rPr lang="en-US" dirty="0" smtClean="0"/>
              <a:t>How did the word get from its source to its destination?</a:t>
            </a:r>
          </a:p>
          <a:p>
            <a:r>
              <a:rPr lang="en-US" dirty="0" smtClean="0"/>
              <a:t>How did the recipe move around?</a:t>
            </a:r>
          </a:p>
          <a:p>
            <a:r>
              <a:rPr lang="en-US" dirty="0" smtClean="0"/>
              <a:t>Did they travel together?</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Native American?</a:t>
            </a:r>
            <a:endParaRPr lang="en-US" dirty="0"/>
          </a:p>
        </p:txBody>
      </p:sp>
      <p:sp>
        <p:nvSpPr>
          <p:cNvPr id="3" name="Content Placeholder 2"/>
          <p:cNvSpPr>
            <a:spLocks noGrp="1"/>
          </p:cNvSpPr>
          <p:nvPr>
            <p:ph idx="1"/>
          </p:nvPr>
        </p:nvSpPr>
        <p:spPr/>
        <p:txBody>
          <a:bodyPr/>
          <a:lstStyle/>
          <a:p>
            <a:r>
              <a:rPr lang="en-US" dirty="0" smtClean="0"/>
              <a:t>Lafcaido Hearn in the </a:t>
            </a:r>
            <a:r>
              <a:rPr lang="en-US" i="1" dirty="0" smtClean="0"/>
              <a:t>Creole Cook Book </a:t>
            </a:r>
            <a:r>
              <a:rPr lang="en-US" dirty="0" smtClean="0"/>
              <a:t>(1885): “…it is said to be an Indian dish…” Probably a mistake. Some Creole families used </a:t>
            </a:r>
            <a:r>
              <a:rPr lang="en-US" i="1" dirty="0" smtClean="0"/>
              <a:t>sagamite</a:t>
            </a:r>
            <a:r>
              <a:rPr lang="en-US" dirty="0" smtClean="0"/>
              <a:t> instead of rice in Jambalaya, and there was said to be a similar Native American dish that used wild rice and beans. Perhaps this gave Hearn the idea it was “Indian.”</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African?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“a la yaya” story is unlikely, but West Africa has had cultivated rice for centuries, and certainly had single-pot rice dishes such as “Jollof rice.”</a:t>
            </a:r>
          </a:p>
          <a:p>
            <a:r>
              <a:rPr lang="en-US" dirty="0" smtClean="0"/>
              <a:t>Wollof (aka Jollof) is a West African language. The dish “benachin” (meaning “one pot” in Wollof) is very similar to jambalaya.</a:t>
            </a:r>
          </a:p>
          <a:p>
            <a:r>
              <a:rPr lang="en-US" dirty="0" smtClean="0"/>
              <a:t>West African slaves worked in the kitchens of Louisiana slave owners.</a:t>
            </a:r>
          </a:p>
          <a:p>
            <a:r>
              <a:rPr lang="en-US" dirty="0" smtClean="0"/>
              <a:t>It has been suggested that “jambalaya” is a corruption of “jollof.” Seems tenuous.</a:t>
            </a:r>
          </a:p>
          <a:p>
            <a:r>
              <a:rPr lang="en-US" dirty="0" smtClean="0"/>
              <a:t>The dish could have come from Africa, but it is unlikely the word did.</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Provençal?</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Provence has the earliest</a:t>
            </a:r>
            <a:r>
              <a:rPr lang="en-US" dirty="0" smtClean="0"/>
              <a:t> </a:t>
            </a:r>
            <a:r>
              <a:rPr lang="en-US" dirty="0" smtClean="0"/>
              <a:t>use of the word in a figurative sense, but no </a:t>
            </a:r>
            <a:r>
              <a:rPr lang="en-US" dirty="0" smtClean="0"/>
              <a:t>printed recipes</a:t>
            </a:r>
            <a:r>
              <a:rPr lang="en-US" dirty="0" smtClean="0"/>
              <a:t>.</a:t>
            </a:r>
          </a:p>
          <a:p>
            <a:r>
              <a:rPr lang="en-US" dirty="0" err="1" smtClean="0"/>
              <a:t>Pilau</a:t>
            </a:r>
            <a:r>
              <a:rPr lang="en-US" dirty="0" smtClean="0"/>
              <a:t> </a:t>
            </a:r>
            <a:r>
              <a:rPr lang="en-US" dirty="0" smtClean="0"/>
              <a:t>came to Provence from the Arab world. Perhaps “</a:t>
            </a:r>
            <a:r>
              <a:rPr lang="en-US" dirty="0" smtClean="0"/>
              <a:t>jambalaia” (meaning mish-mash) </a:t>
            </a:r>
            <a:r>
              <a:rPr lang="en-US" dirty="0" smtClean="0"/>
              <a:t>was applied to that recipe</a:t>
            </a:r>
            <a:r>
              <a:rPr lang="en-US" dirty="0" smtClean="0"/>
              <a:t>.</a:t>
            </a:r>
          </a:p>
          <a:p>
            <a:r>
              <a:rPr lang="en-US" dirty="0" smtClean="0"/>
              <a:t>The </a:t>
            </a:r>
            <a:r>
              <a:rPr lang="en-US" dirty="0" smtClean="0"/>
              <a:t>word disappeared because </a:t>
            </a:r>
            <a:r>
              <a:rPr lang="en-US" dirty="0" smtClean="0"/>
              <a:t>the </a:t>
            </a:r>
            <a:r>
              <a:rPr lang="en-US" dirty="0" smtClean="0"/>
              <a:t>French government suppressed regional </a:t>
            </a:r>
            <a:r>
              <a:rPr lang="en-US" dirty="0" smtClean="0"/>
              <a:t>languages.</a:t>
            </a:r>
          </a:p>
          <a:p>
            <a:r>
              <a:rPr lang="en-US" dirty="0" smtClean="0"/>
              <a:t>The recipe would not have been recorded because literate </a:t>
            </a:r>
            <a:r>
              <a:rPr lang="en-US" dirty="0" smtClean="0"/>
              <a:t>Parisians ignored provincial </a:t>
            </a:r>
            <a:r>
              <a:rPr lang="en-US" dirty="0" smtClean="0"/>
              <a:t>cooking.</a:t>
            </a:r>
          </a:p>
          <a:p>
            <a:r>
              <a:rPr lang="en-US" dirty="0" err="1" smtClean="0"/>
              <a:t>Proven</a:t>
            </a:r>
            <a:r>
              <a:rPr lang="en-US" dirty="0" err="1" smtClean="0"/>
              <a:t>ç</a:t>
            </a:r>
            <a:r>
              <a:rPr lang="en-US" dirty="0" err="1" smtClean="0"/>
              <a:t>al’s</a:t>
            </a:r>
            <a:r>
              <a:rPr lang="en-US" dirty="0" smtClean="0"/>
              <a:t> could have retained the recipe but gone back to calling it “</a:t>
            </a:r>
            <a:r>
              <a:rPr lang="en-US" dirty="0" err="1" smtClean="0"/>
              <a:t>Pilau</a:t>
            </a:r>
            <a:r>
              <a:rPr lang="en-US" dirty="0" smtClean="0"/>
              <a:t>.” In the meantime, the name went to the USA and was orphaned there.</a:t>
            </a:r>
          </a:p>
          <a:p>
            <a:r>
              <a:rPr lang="en-US" dirty="0" smtClean="0"/>
              <a:t>Interestingly, there is a dish </a:t>
            </a:r>
            <a:r>
              <a:rPr lang="en-US" dirty="0" smtClean="0"/>
              <a:t>called “</a:t>
            </a:r>
            <a:r>
              <a:rPr lang="en-US" i="1" dirty="0" err="1" smtClean="0"/>
              <a:t>jambinetto</a:t>
            </a:r>
            <a:r>
              <a:rPr lang="en-US" dirty="0" smtClean="0"/>
              <a:t>” </a:t>
            </a:r>
            <a:r>
              <a:rPr lang="en-US" dirty="0" smtClean="0"/>
              <a:t>defined </a:t>
            </a:r>
            <a:r>
              <a:rPr lang="en-US" dirty="0" smtClean="0"/>
              <a:t>in a 1785 </a:t>
            </a:r>
            <a:r>
              <a:rPr lang="en-US" dirty="0" err="1" smtClean="0"/>
              <a:t>Provençal</a:t>
            </a:r>
            <a:r>
              <a:rPr lang="en-US" dirty="0" smtClean="0"/>
              <a:t> dictionary. Some relationship? No evidence in cookbooks</a:t>
            </a:r>
            <a:r>
              <a:rPr lang="en-US" dirty="0" smtClean="0"/>
              <a:t>.</a:t>
            </a:r>
            <a:endParaRPr 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Spanish?</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There are frequent references in early cookbooks to jambalaya being “a Spanish Creole dish.”</a:t>
            </a:r>
          </a:p>
          <a:p>
            <a:r>
              <a:rPr lang="en-US" dirty="0" smtClean="0"/>
              <a:t>Louisiana was nominally Spanish from 1764 to 1800. Spain sent adminstrators who brought household staff with them. Could have brought jambalaya at that time.</a:t>
            </a:r>
          </a:p>
          <a:p>
            <a:r>
              <a:rPr lang="en-US" dirty="0" smtClean="0"/>
              <a:t>Spain has a history of rice dishes in the form of paella. Jambalaya could be Spanish without </a:t>
            </a:r>
            <a:r>
              <a:rPr lang="en-US" dirty="0" smtClean="0"/>
              <a:t>being </a:t>
            </a:r>
            <a:r>
              <a:rPr lang="en-US" dirty="0" smtClean="0"/>
              <a:t>a direct descendent of paella.</a:t>
            </a:r>
          </a:p>
          <a:p>
            <a:r>
              <a:rPr lang="en-US" dirty="0" smtClean="0"/>
              <a:t>If it was Spanish, then it is most likely Catalan; There is a connetion between Catalan and Occitan, and a dialect of Occitan was spoken in the Aran Valley region of Catalonia.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Alan Davidson says</a:t>
            </a:r>
            <a:endParaRPr lang="en-US" dirty="0"/>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buNone/>
            </a:pPr>
            <a:r>
              <a:rPr lang="en-US" dirty="0" smtClean="0"/>
              <a:t>“</a:t>
            </a:r>
            <a:r>
              <a:rPr lang="en-US" i="1" dirty="0" smtClean="0"/>
              <a:t>Jamón</a:t>
            </a:r>
            <a:r>
              <a:rPr lang="en-US" dirty="0" smtClean="0"/>
              <a:t>” (Spanish for “ham”) + “</a:t>
            </a:r>
            <a:r>
              <a:rPr lang="en-US" i="1" dirty="0" smtClean="0"/>
              <a:t>paella</a:t>
            </a:r>
            <a:r>
              <a:rPr lang="en-US" dirty="0" smtClean="0"/>
              <a:t>.” –</a:t>
            </a:r>
            <a:r>
              <a:rPr lang="en-US" i="1" dirty="0" smtClean="0"/>
              <a:t>The Oxford Companion to Food</a:t>
            </a:r>
            <a:r>
              <a:rPr lang="en-US" dirty="0" smtClean="0"/>
              <a:t>.</a:t>
            </a:r>
          </a:p>
          <a:p>
            <a:pPr>
              <a:buNone/>
            </a:pP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Louisiana Cajun/Creole?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Hard to substantiate.</a:t>
            </a:r>
          </a:p>
          <a:p>
            <a:r>
              <a:rPr lang="en-US" dirty="0" smtClean="0"/>
              <a:t>It is not clear how the word in a culinary sense would have travelled back to Provence. Emmigration was from the old world to the new.</a:t>
            </a:r>
          </a:p>
          <a:p>
            <a:r>
              <a:rPr lang="en-US" dirty="0" smtClean="0"/>
              <a:t>Carolina rice was popular in Paris. If the rice trade was a vector for transmission of the recipe, one would expect to find recipes in Paris.</a:t>
            </a:r>
          </a:p>
          <a:p>
            <a:r>
              <a:rPr lang="en-US" dirty="0" smtClean="0"/>
              <a:t>The Cajun’s had little or no rice in Acadia (Eastern Canada) before emmigration to Louisiana in 1755. No prior tradition of rice cookery.</a:t>
            </a:r>
          </a:p>
          <a:p>
            <a:r>
              <a:rPr lang="en-US" dirty="0" smtClean="0"/>
              <a:t>Early recipes for similar dishes (pilau, hopping john, etc.) exist elsewhere.</a:t>
            </a:r>
          </a:p>
          <a:p>
            <a:endParaRPr lang="en-US"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Stirring a Common Pot</a:t>
            </a:r>
            <a:endParaRPr lang="en-US" dirty="0"/>
          </a:p>
        </p:txBody>
      </p:sp>
      <p:sp>
        <p:nvSpPr>
          <p:cNvPr id="3" name="Content Placeholder 2"/>
          <p:cNvSpPr>
            <a:spLocks noGrp="1"/>
          </p:cNvSpPr>
          <p:nvPr>
            <p:ph idx="1"/>
          </p:nvPr>
        </p:nvSpPr>
        <p:spPr/>
        <p:txBody>
          <a:bodyPr>
            <a:normAutofit/>
          </a:bodyPr>
          <a:lstStyle/>
          <a:p>
            <a:r>
              <a:rPr lang="en-US" dirty="0" smtClean="0"/>
              <a:t>Everyone who has </a:t>
            </a:r>
            <a:r>
              <a:rPr lang="en-US" dirty="0" smtClean="0"/>
              <a:t>rice, </a:t>
            </a:r>
            <a:r>
              <a:rPr lang="en-US" dirty="0" smtClean="0"/>
              <a:t>has a one pot dish like jambalaya. Pilau, pilaff, paella, </a:t>
            </a:r>
            <a:r>
              <a:rPr lang="en-US" i="1" dirty="0" smtClean="0"/>
              <a:t>arroz con pollo</a:t>
            </a:r>
            <a:r>
              <a:rPr lang="en-US" dirty="0" smtClean="0"/>
              <a:t>, Jollof rice (</a:t>
            </a:r>
            <a:r>
              <a:rPr lang="en-US" i="1" dirty="0" smtClean="0"/>
              <a:t>benachin</a:t>
            </a:r>
            <a:r>
              <a:rPr lang="en-US" dirty="0" smtClean="0"/>
              <a:t>,) hopping John…</a:t>
            </a:r>
          </a:p>
          <a:p>
            <a:r>
              <a:rPr lang="en-US" dirty="0" smtClean="0"/>
              <a:t>Everyone comes up with their own folk stories to claim the dish as their own</a:t>
            </a:r>
            <a:r>
              <a:rPr lang="en-US" dirty="0" smtClean="0"/>
              <a:t>.</a:t>
            </a:r>
            <a:endParaRPr lang="en-US"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 believe the word “jambalaya” is </a:t>
            </a:r>
            <a:r>
              <a:rPr lang="en-US" dirty="0" err="1" smtClean="0"/>
              <a:t>Provençal</a:t>
            </a:r>
            <a:r>
              <a:rPr lang="en-US" dirty="0" smtClean="0"/>
              <a:t>.</a:t>
            </a:r>
          </a:p>
          <a:p>
            <a:r>
              <a:rPr lang="en-US" dirty="0" smtClean="0"/>
              <a:t>I suspect the dish was originally </a:t>
            </a:r>
            <a:r>
              <a:rPr lang="en-US" dirty="0" err="1" smtClean="0"/>
              <a:t>Provençal</a:t>
            </a:r>
            <a:r>
              <a:rPr lang="en-US" dirty="0" smtClean="0"/>
              <a:t> as well, and came to the US with French or Spanish settlers.</a:t>
            </a:r>
          </a:p>
          <a:p>
            <a:r>
              <a:rPr lang="en-US" dirty="0" smtClean="0"/>
              <a:t>I believe the dish that we know today is richer and spicier than the original, which was probably a mild </a:t>
            </a:r>
            <a:r>
              <a:rPr lang="en-US" dirty="0" err="1" smtClean="0"/>
              <a:t>pilau</a:t>
            </a:r>
            <a:r>
              <a:rPr lang="en-US" dirty="0" smtClean="0"/>
              <a:t>. </a:t>
            </a:r>
          </a:p>
          <a:p>
            <a:r>
              <a:rPr lang="en-US" dirty="0" smtClean="0"/>
              <a:t>I am sure that many cultures can take credit in evolving the recipe.</a:t>
            </a:r>
          </a:p>
          <a:p>
            <a:r>
              <a:rPr lang="en-US" dirty="0" smtClean="0"/>
              <a:t>I am prepared to be proven wrong on any of these counts, and anxiously look forward to hearing of new evidence for the origins of jambalaya.</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Stop the Presses!</a:t>
            </a:r>
            <a:br>
              <a:rPr lang="en-US" dirty="0" smtClean="0"/>
            </a:br>
            <a:r>
              <a:rPr lang="en-US" dirty="0" smtClean="0"/>
              <a:t>Mobile, Alabama?</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first </a:t>
            </a:r>
            <a:r>
              <a:rPr lang="en-US" dirty="0" smtClean="0"/>
              <a:t>use in print in the USA was submitted to the American Agriculturist by Solon Robinson, writing from Alabama.</a:t>
            </a:r>
          </a:p>
          <a:p>
            <a:r>
              <a:rPr lang="en-US" dirty="0" smtClean="0"/>
              <a:t>A newly </a:t>
            </a:r>
            <a:r>
              <a:rPr lang="en-US" dirty="0" smtClean="0"/>
              <a:t>discovered first recipe in a cookbook: </a:t>
            </a:r>
            <a:r>
              <a:rPr lang="en-US" u="sng" dirty="0" smtClean="0"/>
              <a:t>The Gulf City Cook Book</a:t>
            </a:r>
            <a:r>
              <a:rPr lang="en-US" dirty="0" smtClean="0"/>
              <a:t> was printed in South Mobile, Alabama.</a:t>
            </a:r>
          </a:p>
          <a:p>
            <a:r>
              <a:rPr lang="en-US" dirty="0" smtClean="0"/>
              <a:t>Abbie Fisher, born a slave in North Carolina, lived in Mobile, Alabama before moving to San Francisco </a:t>
            </a:r>
            <a:r>
              <a:rPr lang="en-US" dirty="0" smtClean="0"/>
              <a:t>where </a:t>
            </a:r>
            <a:r>
              <a:rPr lang="en-US" dirty="0" smtClean="0"/>
              <a:t>her </a:t>
            </a:r>
            <a:r>
              <a:rPr lang="en-US" dirty="0" smtClean="0"/>
              <a:t>cookbook was published.</a:t>
            </a:r>
          </a:p>
          <a:p>
            <a:r>
              <a:rPr lang="en-US" dirty="0" smtClean="0"/>
              <a:t> Might </a:t>
            </a:r>
            <a:r>
              <a:rPr lang="en-US" dirty="0" smtClean="0"/>
              <a:t>Bethany Bultman have been on to something</a:t>
            </a:r>
            <a:r>
              <a:rPr lang="en-US" smtClean="0"/>
              <a:t>? Could </a:t>
            </a:r>
            <a:r>
              <a:rPr lang="en-US" dirty="0" smtClean="0"/>
              <a:t>the idea of jambalaya’s Cajun connection be a red herring resulting from the popularity of the Hank Williams song?</a:t>
            </a:r>
          </a:p>
          <a:p>
            <a:r>
              <a:rPr lang="en-US" dirty="0" smtClean="0"/>
              <a:t>Alabama has a similar history to Louisiana: Spanish, then French, then Spanish, then part of the United States: the arguments about cultural transmission applied to Louisiana can be made about Alabama.</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buNone/>
            </a:pPr>
            <a:r>
              <a:rPr lang="en-US" dirty="0" smtClean="0"/>
              <a:t>Andrew Sigal</a:t>
            </a:r>
          </a:p>
          <a:p>
            <a:pPr algn="ctr">
              <a:buNone/>
            </a:pPr>
            <a:r>
              <a:rPr lang="en-US" dirty="0" smtClean="0"/>
              <a:t>www.sigal.org</a:t>
            </a:r>
          </a:p>
          <a:p>
            <a:pPr algn="ctr">
              <a:buNone/>
            </a:pPr>
            <a:r>
              <a:rPr lang="en-US" dirty="0" smtClean="0"/>
              <a:t>http://www.sigal.org/CulinaryHistory/Jambalaya/Jambalaya.htm</a:t>
            </a:r>
          </a:p>
          <a:p>
            <a:pPr algn="ct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The Oxford English Dictionary</a:t>
            </a:r>
            <a:endParaRPr lang="en-US" dirty="0"/>
          </a:p>
        </p:txBody>
      </p:sp>
      <p:sp>
        <p:nvSpPr>
          <p:cNvPr id="3" name="Content Placeholder 2"/>
          <p:cNvSpPr>
            <a:spLocks noGrp="1"/>
          </p:cNvSpPr>
          <p:nvPr>
            <p:ph idx="1"/>
          </p:nvPr>
        </p:nvSpPr>
        <p:spPr/>
        <p:txBody>
          <a:bodyPr/>
          <a:lstStyle/>
          <a:p>
            <a:pPr>
              <a:buNone/>
            </a:pPr>
            <a:endParaRPr lang="en-US" dirty="0" smtClean="0"/>
          </a:p>
          <a:p>
            <a:pPr>
              <a:buNone/>
            </a:pPr>
            <a:r>
              <a:rPr lang="en-US" dirty="0" smtClean="0"/>
              <a:t>Louisiana Fr., f. Provençal </a:t>
            </a:r>
            <a:r>
              <a:rPr lang="en-US" i="1" dirty="0" smtClean="0"/>
              <a:t>jambalaia</a:t>
            </a:r>
            <a:r>
              <a:rPr lang="en-US" dirty="0" smtClean="0"/>
              <a:t> - A dish composed of rice together with shrimps, chicken, turkey, etc. Also fig.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Provençal</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a:t>Frédéric</a:t>
            </a:r>
            <a:r>
              <a:rPr lang="en-US" dirty="0" smtClean="0"/>
              <a:t> Mistral - </a:t>
            </a:r>
            <a:r>
              <a:rPr lang="en-US" i="1" dirty="0"/>
              <a:t>Lou Tresor dou Felibrige ou Dictionnaire Provençal-Français</a:t>
            </a:r>
            <a:r>
              <a:rPr lang="en-US" dirty="0" smtClean="0"/>
              <a:t>, Provencal-French dictionary, 1878:</a:t>
            </a:r>
          </a:p>
          <a:p>
            <a:pPr>
              <a:buNone/>
            </a:pPr>
            <a:endParaRPr lang="en-US" dirty="0" smtClean="0"/>
          </a:p>
          <a:p>
            <a:pPr>
              <a:buNone/>
            </a:pPr>
            <a:r>
              <a:rPr lang="en-US" dirty="0"/>
              <a:t>JAMBALAIA, JABALAIA, JAMBARAIA (mot arabe), s. m. Ragoût de riz avec une volaille, macédoine, méli-mélo, cohue, v. </a:t>
            </a:r>
            <a:r>
              <a:rPr lang="en-US" i="1" dirty="0"/>
              <a:t>mescladisso, pelau.</a:t>
            </a:r>
            <a:endParaRPr lang="en-US" dirty="0"/>
          </a:p>
          <a:p>
            <a:pPr>
              <a:buNone/>
            </a:pPr>
            <a:r>
              <a:rPr lang="en-US" dirty="0"/>
              <a:t>	</a:t>
            </a:r>
            <a:r>
              <a:rPr lang="en-US" dirty="0" smtClean="0"/>
              <a:t>	Aquéu </a:t>
            </a:r>
            <a:r>
              <a:rPr lang="en-US" dirty="0"/>
              <a:t>jambalaia me remete en memèri</a:t>
            </a:r>
          </a:p>
          <a:p>
            <a:pPr>
              <a:buNone/>
            </a:pPr>
            <a:r>
              <a:rPr lang="en-US" dirty="0"/>
              <a:t>		</a:t>
            </a:r>
            <a:r>
              <a:rPr lang="en-US" dirty="0" smtClean="0"/>
              <a:t>	Ço </a:t>
            </a:r>
            <a:r>
              <a:rPr lang="en-US" dirty="0"/>
              <a:t>qu’arribèt à-n-uno viélo serp.</a:t>
            </a:r>
          </a:p>
          <a:p>
            <a:pPr>
              <a:buNone/>
            </a:pPr>
            <a:r>
              <a:rPr lang="en-US" dirty="0"/>
              <a:t>				F. PEISE.</a:t>
            </a:r>
          </a:p>
          <a:p>
            <a:pPr>
              <a:buNone/>
            </a:pPr>
            <a:r>
              <a:rPr lang="en-US" dirty="0"/>
              <a:t>	</a:t>
            </a:r>
            <a:r>
              <a:rPr lang="en-US" dirty="0" smtClean="0"/>
              <a:t>	Éro </a:t>
            </a:r>
            <a:r>
              <a:rPr lang="en-US" dirty="0"/>
              <a:t>un jambaraia de facho de cenobre.</a:t>
            </a:r>
          </a:p>
          <a:p>
            <a:pPr>
              <a:buNone/>
            </a:pPr>
            <a:r>
              <a:rPr lang="en-US" dirty="0"/>
              <a:t>				F. </a:t>
            </a:r>
            <a:r>
              <a:rPr lang="en-US" dirty="0" smtClean="0"/>
              <a:t>CHAILAN</a:t>
            </a:r>
            <a:endParaRPr lang="en-US" dirty="0"/>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English Translation</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a:t>JAMBALAIA, JABALAIA, JAMBARAIA (Arab word), noun masculine. Stew of rice with fowl, mixed vegetables, mish-mash, rabble, see </a:t>
            </a:r>
            <a:r>
              <a:rPr lang="en-US" i="1" dirty="0"/>
              <a:t>melange, pilau.</a:t>
            </a:r>
            <a:endParaRPr lang="en-US" dirty="0"/>
          </a:p>
          <a:p>
            <a:pPr>
              <a:buNone/>
            </a:pPr>
            <a:r>
              <a:rPr lang="en-US" dirty="0" smtClean="0"/>
              <a:t>		This </a:t>
            </a:r>
            <a:r>
              <a:rPr lang="en-US" dirty="0"/>
              <a:t>rabble reminds me</a:t>
            </a:r>
          </a:p>
          <a:p>
            <a:pPr>
              <a:buNone/>
            </a:pPr>
            <a:r>
              <a:rPr lang="en-US" dirty="0" smtClean="0"/>
              <a:t>			Of </a:t>
            </a:r>
            <a:r>
              <a:rPr lang="en-US" dirty="0"/>
              <a:t>the arrival of an old snake,</a:t>
            </a:r>
          </a:p>
          <a:p>
            <a:pPr>
              <a:buNone/>
            </a:pPr>
            <a:r>
              <a:rPr lang="en-US" dirty="0"/>
              <a:t>				F. PEISE</a:t>
            </a:r>
          </a:p>
          <a:p>
            <a:pPr>
              <a:buNone/>
            </a:pPr>
            <a:r>
              <a:rPr lang="en-US" dirty="0"/>
              <a:t>	</a:t>
            </a:r>
            <a:r>
              <a:rPr lang="en-US" dirty="0" smtClean="0"/>
              <a:t>	It </a:t>
            </a:r>
            <a:r>
              <a:rPr lang="en-US" dirty="0"/>
              <a:t>was a mish-mash of red inebriated faces.</a:t>
            </a:r>
          </a:p>
          <a:p>
            <a:pPr>
              <a:buNone/>
            </a:pPr>
            <a:r>
              <a:rPr lang="en-US" dirty="0"/>
              <a:t>				</a:t>
            </a:r>
            <a:r>
              <a:rPr lang="en-US" dirty="0" smtClean="0"/>
              <a:t>F</a:t>
            </a:r>
            <a:r>
              <a:rPr lang="en-US" dirty="0"/>
              <a:t>. CHAILAN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r>
              <a:rPr lang="en-US" dirty="0" smtClean="0"/>
              <a:t>An “Arab word”???</a:t>
            </a:r>
          </a:p>
          <a:p>
            <a:pPr algn="ctr">
              <a:buNone/>
            </a:pPr>
            <a:endParaRPr lang="en-US" dirty="0" smtClean="0"/>
          </a:p>
          <a:p>
            <a:pPr algn="ctr">
              <a:buNone/>
            </a:pPr>
            <a:endParaRPr lang="en-US" dirty="0" smtClean="0"/>
          </a:p>
          <a:p>
            <a:pPr algn="ctr">
              <a:buNone/>
            </a:pPr>
            <a:r>
              <a:rPr lang="en-US" dirty="0" smtClean="0"/>
              <a:t>I give up!</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PPC #80 (March 2006)</a:t>
            </a:r>
            <a:endParaRPr lang="en-US" dirty="0"/>
          </a:p>
        </p:txBody>
      </p:sp>
      <p:sp>
        <p:nvSpPr>
          <p:cNvPr id="3" name="Content Placeholder 2"/>
          <p:cNvSpPr>
            <a:spLocks noGrp="1"/>
          </p:cNvSpPr>
          <p:nvPr>
            <p:ph idx="1"/>
          </p:nvPr>
        </p:nvSpPr>
        <p:spPr/>
        <p:txBody>
          <a:bodyPr/>
          <a:lstStyle/>
          <a:p>
            <a:pPr>
              <a:buNone/>
            </a:pPr>
            <a:endParaRPr lang="en-US" dirty="0"/>
          </a:p>
        </p:txBody>
      </p:sp>
      <p:pic>
        <p:nvPicPr>
          <p:cNvPr id="1026" name="Picture 2" descr="\\Andrews-t41\C\Documents and Settings\Andrew\My Documents\EAT\Jambalaya\PPC80 - Who Saved Jambalaya\PPC80-Jambalaya_0001.jpg"/>
          <p:cNvPicPr>
            <a:picLocks noChangeAspect="1" noChangeArrowheads="1"/>
          </p:cNvPicPr>
          <p:nvPr/>
        </p:nvPicPr>
        <p:blipFill>
          <a:blip r:embed="rId3"/>
          <a:srcRect/>
          <a:stretch>
            <a:fillRect/>
          </a:stretch>
        </p:blipFill>
        <p:spPr bwMode="auto">
          <a:xfrm>
            <a:off x="3048000" y="1524000"/>
            <a:ext cx="3124200" cy="4484596"/>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a:p>
          <a:p>
            <a:pPr algn="ctr">
              <a:buNone/>
            </a:pPr>
            <a:r>
              <a:rPr lang="en-US" dirty="0" smtClean="0"/>
              <a:t>Back on the trail of the elusive </a:t>
            </a:r>
          </a:p>
          <a:p>
            <a:pPr algn="ctr">
              <a:buNone/>
            </a:pPr>
            <a:r>
              <a:rPr lang="en-US" dirty="0" smtClean="0"/>
              <a:t>“jambalaya.”</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422</TotalTime>
  <Words>2395</Words>
  <Application>Microsoft Office PowerPoint</Application>
  <PresentationFormat>On-screen Show (4:3)</PresentationFormat>
  <Paragraphs>220</Paragraphs>
  <Slides>34</Slides>
  <Notes>34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Jambalaya By Any Other Name</vt:lpstr>
      <vt:lpstr>The Most Common Story of the Origins of Jambalaya</vt:lpstr>
      <vt:lpstr>Alan Davidson says</vt:lpstr>
      <vt:lpstr>The Oxford English Dictionary</vt:lpstr>
      <vt:lpstr>Provençal</vt:lpstr>
      <vt:lpstr>English Translation</vt:lpstr>
      <vt:lpstr>Slide 7</vt:lpstr>
      <vt:lpstr>PPC #80 (March 2006)</vt:lpstr>
      <vt:lpstr>Slide 9</vt:lpstr>
      <vt:lpstr>Charles Perry</vt:lpstr>
      <vt:lpstr>Mistral’s Sources</vt:lpstr>
      <vt:lpstr>Leis Amours de Vanus</vt:lpstr>
      <vt:lpstr>La Testo et la Coua de la Serp</vt:lpstr>
      <vt:lpstr>1837 - Figurative Use</vt:lpstr>
      <vt:lpstr>Slide 15</vt:lpstr>
      <vt:lpstr>Yaya?</vt:lpstr>
      <vt:lpstr>African Grasses</vt:lpstr>
      <vt:lpstr>No Rice. Ham?</vt:lpstr>
      <vt:lpstr>Jumble of Jambalaya</vt:lpstr>
      <vt:lpstr>Chronology</vt:lpstr>
      <vt:lpstr>Chronology (cont)</vt:lpstr>
      <vt:lpstr>Important Dates</vt:lpstr>
      <vt:lpstr>A Jambalaya of Dates</vt:lpstr>
      <vt:lpstr>Many Questions</vt:lpstr>
      <vt:lpstr>“Jambalaya” the Vagabond</vt:lpstr>
      <vt:lpstr>Native American?</vt:lpstr>
      <vt:lpstr>African?</vt:lpstr>
      <vt:lpstr>Provençal?</vt:lpstr>
      <vt:lpstr>Spanish?</vt:lpstr>
      <vt:lpstr>Louisiana Cajun/Creole?</vt:lpstr>
      <vt:lpstr>Stirring a Common Pot</vt:lpstr>
      <vt:lpstr>Conclusions </vt:lpstr>
      <vt:lpstr>Stop the Presses! Mobile, Alabama?</vt:lpstr>
      <vt:lpstr>Slide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Jambalaya By Any Other Name</dc:title>
  <dc:subject>The history and origins of Jambalaya</dc:subject>
  <dc:creator>Andrew Sigal</dc:creator>
  <cp:keywords>Jambalaya, Cajun, Creole, Provence, Provencal, New Orleans, Louisiana</cp:keywords>
  <cp:lastModifiedBy>Andrew Sigal</cp:lastModifiedBy>
  <cp:revision>75</cp:revision>
  <dcterms:created xsi:type="dcterms:W3CDTF">2008-05-26T20:06:15Z</dcterms:created>
  <dcterms:modified xsi:type="dcterms:W3CDTF">2008-06-01T23:53:24Z</dcterms:modified>
</cp:coreProperties>
</file>